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78637" autoAdjust="0"/>
  </p:normalViewPr>
  <p:slideViewPr>
    <p:cSldViewPr snapToGrid="0">
      <p:cViewPr>
        <p:scale>
          <a:sx n="81" d="100"/>
          <a:sy n="81" d="100"/>
        </p:scale>
        <p:origin x="-300" y="24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E850CB-E414-4C6D-8E3A-361A90784110}" type="datetimeFigureOut">
              <a:rPr lang="en-US" smtClean="0"/>
              <a:t>4/28/2021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15CC4F-43BF-4447-8077-23CDAEF60699}" type="slidenum">
              <a:rPr lang="en-US" smtClean="0"/>
              <a:t>‹#›</a:t>
            </a:fld>
            <a:endParaRPr lang="en-US"/>
          </a:p>
        </p:txBody>
      </p:sp>
    </p:spTree>
    <p:extLst>
      <p:ext uri="{BB962C8B-B14F-4D97-AF65-F5344CB8AC3E}">
        <p14:creationId xmlns:p14="http://schemas.microsoft.com/office/powerpoint/2010/main" val="4097587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It occurs due to the use of an indwelling urinary catheter.  Although the Centers for Medicare and Medicaid Services (CMS) has guidelines related to CAUTIs they are not found within the Hospital Consumer Assessment of Healthcare Providers and Systems (HCAHPS) survey.  The HCAHPS “survey contains 19 core questions about critical aspects of patients' hospital experiences (communication with nurses and doctors, the responsiveness of hospital staff, the cleanliness and quietness of the hospital environment, communication about medicines, discharge information, overall rating of hospital, and would they recommend the hospital)” ((CMS, 2020). </a:t>
            </a:r>
            <a:endParaRPr lang="en-US" dirty="0"/>
          </a:p>
        </p:txBody>
      </p:sp>
      <p:sp>
        <p:nvSpPr>
          <p:cNvPr id="4" name="Slide Number Placeholder 3"/>
          <p:cNvSpPr>
            <a:spLocks noGrp="1"/>
          </p:cNvSpPr>
          <p:nvPr>
            <p:ph type="sldNum" sz="quarter" idx="5"/>
          </p:nvPr>
        </p:nvSpPr>
        <p:spPr/>
        <p:txBody>
          <a:bodyPr/>
          <a:lstStyle/>
          <a:p>
            <a:fld id="{A415CC4F-43BF-4447-8077-23CDAEF60699}" type="slidenum">
              <a:rPr lang="en-US" smtClean="0"/>
              <a:t>2</a:t>
            </a:fld>
            <a:endParaRPr lang="en-US"/>
          </a:p>
        </p:txBody>
      </p:sp>
    </p:spTree>
    <p:extLst>
      <p:ext uri="{BB962C8B-B14F-4D97-AF65-F5344CB8AC3E}">
        <p14:creationId xmlns:p14="http://schemas.microsoft.com/office/powerpoint/2010/main" val="18747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Resources available for Baton Rouge General Bluebonnet include a large and vast number of employees, a large human resources department, educational programs and classes for patients, support meetings for patients, home health services, palliative care, robotic assisted surgeries, and a leadership team made up of administrators, physicians, and trustees that actively collaborate with over 3,500 other individuals who all work together for the Baton Rouge community. Administration consists of thirteen members who all work together in such roles as CFO, CEO, COO, CNO, CMO,  Medical Director, President and a few Vice Presidents. The Board of Trustees consists of 20 members and Medical Executive Leadership consists of 27 physicians.  You know what to do with abbreviations</a:t>
            </a:r>
          </a:p>
          <a:p>
            <a:endParaRPr lang="en-US" dirty="0"/>
          </a:p>
        </p:txBody>
      </p:sp>
      <p:sp>
        <p:nvSpPr>
          <p:cNvPr id="4" name="Slide Number Placeholder 3"/>
          <p:cNvSpPr>
            <a:spLocks noGrp="1"/>
          </p:cNvSpPr>
          <p:nvPr>
            <p:ph type="sldNum" sz="quarter" idx="5"/>
          </p:nvPr>
        </p:nvSpPr>
        <p:spPr/>
        <p:txBody>
          <a:bodyPr/>
          <a:lstStyle/>
          <a:p>
            <a:fld id="{A415CC4F-43BF-4447-8077-23CDAEF60699}" type="slidenum">
              <a:rPr lang="en-US" smtClean="0"/>
              <a:t>3</a:t>
            </a:fld>
            <a:endParaRPr lang="en-US"/>
          </a:p>
        </p:txBody>
      </p:sp>
    </p:spTree>
    <p:extLst>
      <p:ext uri="{BB962C8B-B14F-4D97-AF65-F5344CB8AC3E}">
        <p14:creationId xmlns:p14="http://schemas.microsoft.com/office/powerpoint/2010/main" val="4274778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patients have chronic problems and may have a need for long term catheter placement while others may use it temporary. Foley insertion should be a last resort because of the increased risk of catheter associated urinary tract infections. Appropriate indications for foley use are end of life comfort measures, urinary retention, or peri-operative needs just to name a few . As a nurse it is imperative that we maintain sterile technique while inserting the foley and also provide patient education on preventing catheter associated urinary tract infections and removing the catheter as soon as time permits. It is important as healthcare workers to know the reason a patient has a foley, when the foley was placed and remove the foley as soon as it is permitted</a:t>
            </a:r>
            <a:r>
              <a:rPr lang="en-US" dirty="0">
                <a:effectLst/>
              </a:rPr>
              <a:t> </a:t>
            </a:r>
            <a:r>
              <a:rPr lang="en-US" sz="1200" kern="1200" dirty="0">
                <a:solidFill>
                  <a:schemeClr val="tx1"/>
                </a:solidFill>
                <a:effectLst/>
                <a:latin typeface="+mn-lt"/>
                <a:ea typeface="+mn-ea"/>
                <a:cs typeface="+mn-cs"/>
              </a:rPr>
              <a:t> Need 	a reference citation</a:t>
            </a:r>
          </a:p>
          <a:p>
            <a:endParaRPr lang="en-US" dirty="0"/>
          </a:p>
        </p:txBody>
      </p:sp>
      <p:sp>
        <p:nvSpPr>
          <p:cNvPr id="4" name="Slide Number Placeholder 3"/>
          <p:cNvSpPr>
            <a:spLocks noGrp="1"/>
          </p:cNvSpPr>
          <p:nvPr>
            <p:ph type="sldNum" sz="quarter" idx="5"/>
          </p:nvPr>
        </p:nvSpPr>
        <p:spPr/>
        <p:txBody>
          <a:bodyPr/>
          <a:lstStyle/>
          <a:p>
            <a:fld id="{A415CC4F-43BF-4447-8077-23CDAEF60699}" type="slidenum">
              <a:rPr lang="en-US" smtClean="0"/>
              <a:t>4</a:t>
            </a:fld>
            <a:endParaRPr lang="en-US"/>
          </a:p>
        </p:txBody>
      </p:sp>
    </p:spTree>
    <p:extLst>
      <p:ext uri="{BB962C8B-B14F-4D97-AF65-F5344CB8AC3E}">
        <p14:creationId xmlns:p14="http://schemas.microsoft.com/office/powerpoint/2010/main" val="1869526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Nurses need to communicate the ways to prevent catheter- associated urinary tract infections nurses which are prolonged use of the catheter, urinary catheter care, and keeping the drainage bag lower than your bladder. A goal would be to implement boards on every unit stating how many patients have foley catheters and keeping this updated every day to keep count of the amount of foley catheters being used and the reason it is still in place. Communication is the goal to reduce catheter- associated urinary tract infections in the acute and long-term settings . </a:t>
            </a:r>
          </a:p>
          <a:p>
            <a:r>
              <a:rPr lang="en-US" sz="1200" kern="1200" dirty="0">
                <a:solidFill>
                  <a:schemeClr val="tx1"/>
                </a:solidFill>
                <a:effectLst/>
                <a:latin typeface="+mn-lt"/>
                <a:ea typeface="+mn-ea"/>
                <a:cs typeface="+mn-cs"/>
              </a:rPr>
              <a:t> I know it was not part of this assignment submission, however, I am curious as to which </a:t>
            </a:r>
            <a:r>
              <a:rPr lang="en-US" sz="1200" kern="1200" dirty="0" err="1">
                <a:solidFill>
                  <a:schemeClr val="tx1"/>
                </a:solidFill>
                <a:effectLst/>
                <a:latin typeface="+mn-lt"/>
                <a:ea typeface="+mn-ea"/>
                <a:cs typeface="+mn-cs"/>
              </a:rPr>
              <a:t>TeamSTEPPS</a:t>
            </a:r>
            <a:r>
              <a:rPr lang="en-US" sz="1200" kern="1200" dirty="0">
                <a:solidFill>
                  <a:schemeClr val="tx1"/>
                </a:solidFill>
                <a:effectLst/>
                <a:latin typeface="+mn-lt"/>
                <a:ea typeface="+mn-ea"/>
                <a:cs typeface="+mn-cs"/>
              </a:rPr>
              <a:t> tool are you planning to use to decrease CAUTI infections in your facility?</a:t>
            </a:r>
          </a:p>
          <a:p>
            <a:endParaRPr lang="en-US" dirty="0"/>
          </a:p>
        </p:txBody>
      </p:sp>
      <p:sp>
        <p:nvSpPr>
          <p:cNvPr id="4" name="Slide Number Placeholder 3"/>
          <p:cNvSpPr>
            <a:spLocks noGrp="1"/>
          </p:cNvSpPr>
          <p:nvPr>
            <p:ph type="sldNum" sz="quarter" idx="5"/>
          </p:nvPr>
        </p:nvSpPr>
        <p:spPr/>
        <p:txBody>
          <a:bodyPr/>
          <a:lstStyle/>
          <a:p>
            <a:fld id="{A415CC4F-43BF-4447-8077-23CDAEF60699}" type="slidenum">
              <a:rPr lang="en-US" smtClean="0"/>
              <a:t>5</a:t>
            </a:fld>
            <a:endParaRPr lang="en-US"/>
          </a:p>
        </p:txBody>
      </p:sp>
    </p:spTree>
    <p:extLst>
      <p:ext uri="{BB962C8B-B14F-4D97-AF65-F5344CB8AC3E}">
        <p14:creationId xmlns:p14="http://schemas.microsoft.com/office/powerpoint/2010/main" val="2269401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995130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5D088C-4DA6-4E71-95CE-8FB1D4605605}" type="datetimeFigureOut">
              <a:rPr lang="en-US" smtClean="0"/>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2610835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2561299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42071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566657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1926408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2782510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133660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2834230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3770143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39675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5D088C-4DA6-4E71-95CE-8FB1D4605605}" type="datetimeFigureOut">
              <a:rPr lang="en-US" smtClean="0"/>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3654633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5D088C-4DA6-4E71-95CE-8FB1D4605605}" type="datetimeFigureOut">
              <a:rPr lang="en-US" smtClean="0"/>
              <a:t>4/28/2021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3009621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3234824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308058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255D088C-4DA6-4E71-95CE-8FB1D4605605}" type="datetimeFigureOut">
              <a:rPr lang="en-US" smtClean="0"/>
              <a:t>4/28/2021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318545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5D088C-4DA6-4E71-95CE-8FB1D4605605}" type="datetimeFigureOut">
              <a:rPr lang="en-US" smtClean="0"/>
              <a:t>4/28/2021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72C82-28B3-4489-92D6-FE874920269A}" type="slidenum">
              <a:rPr lang="en-US" smtClean="0"/>
              <a:t>‹#›</a:t>
            </a:fld>
            <a:endParaRPr lang="en-US"/>
          </a:p>
        </p:txBody>
      </p:sp>
    </p:spTree>
    <p:extLst>
      <p:ext uri="{BB962C8B-B14F-4D97-AF65-F5344CB8AC3E}">
        <p14:creationId xmlns:p14="http://schemas.microsoft.com/office/powerpoint/2010/main" val="780388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55D088C-4DA6-4E71-95CE-8FB1D4605605}" type="datetimeFigureOut">
              <a:rPr lang="en-US" smtClean="0"/>
              <a:t>4/28/2021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DD72C82-28B3-4489-92D6-FE874920269A}" type="slidenum">
              <a:rPr lang="en-US" smtClean="0"/>
              <a:t>‹#›</a:t>
            </a:fld>
            <a:endParaRPr lang="en-US"/>
          </a:p>
        </p:txBody>
      </p:sp>
    </p:spTree>
    <p:extLst>
      <p:ext uri="{BB962C8B-B14F-4D97-AF65-F5344CB8AC3E}">
        <p14:creationId xmlns:p14="http://schemas.microsoft.com/office/powerpoint/2010/main" val="2747180180"/>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doi.org/10.1136/bmjopen-2018-022137" TargetMode="External"/><Relationship Id="rId2" Type="http://schemas.openxmlformats.org/officeDocument/2006/relationships/hyperlink" Target="https://doi.org/10.1177/1757177420939242" TargetMode="External"/><Relationship Id="rId1" Type="http://schemas.openxmlformats.org/officeDocument/2006/relationships/slideLayout" Target="../slideLayouts/slideLayout2.xml"/><Relationship Id="rId5" Type="http://schemas.openxmlformats.org/officeDocument/2006/relationships/hyperlink" Target="https://www.cms.gov/Medicare/Quality-Initiatives-Patient-Assessment-Instruments/HospitalQualityInits/HospitalHCAHPS" TargetMode="External"/><Relationship Id="rId4" Type="http://schemas.openxmlformats.org/officeDocument/2006/relationships/hyperlink" Target="https://doi.org/10.12788/jhm.329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62ED685C-B3F6-419B-8AC5-830E7EFAC717}"/>
              </a:ext>
            </a:extLst>
          </p:cNvPr>
          <p:cNvSpPr>
            <a:spLocks noGrp="1"/>
          </p:cNvSpPr>
          <p:nvPr>
            <p:ph type="subTitle" idx="1"/>
          </p:nvPr>
        </p:nvSpPr>
        <p:spPr>
          <a:xfrm>
            <a:off x="437322" y="779324"/>
            <a:ext cx="10336695" cy="5767249"/>
          </a:xfrm>
        </p:spPr>
        <p:txBody>
          <a:bodyPr/>
          <a:lstStyle/>
          <a:p>
            <a:endParaRPr lang="en-US" b="1" dirty="0"/>
          </a:p>
          <a:p>
            <a:endParaRPr lang="en-US" b="1" dirty="0"/>
          </a:p>
          <a:p>
            <a:endParaRPr lang="en-US" b="1" dirty="0"/>
          </a:p>
          <a:p>
            <a:r>
              <a:rPr lang="en-US" dirty="0"/>
              <a:t>Reducing the Incidence of CAUTI </a:t>
            </a:r>
          </a:p>
          <a:p>
            <a:endParaRPr lang="en-US" b="1" dirty="0"/>
          </a:p>
          <a:p>
            <a:endParaRPr lang="en-US" b="1" dirty="0"/>
          </a:p>
          <a:p>
            <a:endParaRPr lang="en-US" dirty="0"/>
          </a:p>
          <a:p>
            <a:r>
              <a:rPr lang="en-US" dirty="0"/>
              <a:t>Student's Name</a:t>
            </a:r>
          </a:p>
          <a:p>
            <a:endParaRPr lang="en-US" dirty="0"/>
          </a:p>
          <a:p>
            <a:r>
              <a:rPr lang="en-US" dirty="0"/>
              <a:t>Institutional affiliations</a:t>
            </a:r>
          </a:p>
          <a:p>
            <a:r>
              <a:rPr lang="en-US" dirty="0"/>
              <a:t>Date</a:t>
            </a:r>
          </a:p>
        </p:txBody>
      </p:sp>
    </p:spTree>
    <p:extLst>
      <p:ext uri="{BB962C8B-B14F-4D97-AF65-F5344CB8AC3E}">
        <p14:creationId xmlns:p14="http://schemas.microsoft.com/office/powerpoint/2010/main" val="1937092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5088D8-A97A-4A02-933D-2B3F6891CA3C}"/>
              </a:ext>
            </a:extLst>
          </p:cNvPr>
          <p:cNvSpPr>
            <a:spLocks noGrp="1"/>
          </p:cNvSpPr>
          <p:nvPr>
            <p:ph type="title"/>
          </p:nvPr>
        </p:nvSpPr>
        <p:spPr>
          <a:xfrm>
            <a:off x="225287" y="225287"/>
            <a:ext cx="11661913" cy="1166191"/>
          </a:xfrm>
        </p:spPr>
        <p:txBody>
          <a:bodyPr>
            <a:normAutofit fontScale="90000"/>
          </a:bodyPr>
          <a:lstStyle/>
          <a:p>
            <a:pPr algn="ctr"/>
            <a:r>
              <a:rPr lang="en-US" dirty="0"/>
              <a:t>Identification of problem</a:t>
            </a:r>
            <a:br>
              <a:rPr lang="en-US" dirty="0"/>
            </a:br>
            <a:endParaRPr lang="en-US" dirty="0"/>
          </a:p>
        </p:txBody>
      </p:sp>
      <p:sp>
        <p:nvSpPr>
          <p:cNvPr id="3" name="Content Placeholder 2">
            <a:extLst>
              <a:ext uri="{FF2B5EF4-FFF2-40B4-BE49-F238E27FC236}">
                <a16:creationId xmlns:a16="http://schemas.microsoft.com/office/drawing/2014/main" xmlns="" id="{1B60E610-5DF6-46CD-AF20-3D563342C373}"/>
              </a:ext>
            </a:extLst>
          </p:cNvPr>
          <p:cNvSpPr>
            <a:spLocks noGrp="1"/>
          </p:cNvSpPr>
          <p:nvPr>
            <p:ph idx="1"/>
          </p:nvPr>
        </p:nvSpPr>
        <p:spPr>
          <a:xfrm>
            <a:off x="225287" y="1285460"/>
            <a:ext cx="11661913" cy="5572540"/>
          </a:xfrm>
        </p:spPr>
        <p:txBody>
          <a:bodyPr>
            <a:normAutofit/>
          </a:bodyPr>
          <a:lstStyle/>
          <a:p>
            <a:r>
              <a:rPr lang="en-US" dirty="0"/>
              <a:t>Catheter Associated Urinary Tract Infections are among the most common nosocomial or hospital-acquired infections in the United </a:t>
            </a:r>
            <a:r>
              <a:rPr lang="en-US" dirty="0" smtClean="0"/>
              <a:t>States</a:t>
            </a:r>
          </a:p>
          <a:p>
            <a:r>
              <a:rPr lang="en-US" smtClean="0"/>
              <a:t>Around 80</a:t>
            </a:r>
            <a:r>
              <a:rPr lang="en-US" dirty="0"/>
              <a:t>% </a:t>
            </a:r>
            <a:r>
              <a:rPr lang="en-US" dirty="0" smtClean="0"/>
              <a:t> of Americans </a:t>
            </a:r>
            <a:r>
              <a:rPr lang="en-US" dirty="0"/>
              <a:t> </a:t>
            </a:r>
            <a:r>
              <a:rPr lang="en-US" dirty="0" smtClean="0"/>
              <a:t>are </a:t>
            </a:r>
            <a:r>
              <a:rPr lang="en-US" dirty="0" smtClean="0"/>
              <a:t>catheter-associated </a:t>
            </a:r>
            <a:r>
              <a:rPr lang="en-US" dirty="0"/>
              <a:t>urinary tract infections (CAUTIs) (Au et al., 2020, p. 222).</a:t>
            </a:r>
          </a:p>
          <a:p>
            <a:r>
              <a:rPr lang="en-US" dirty="0"/>
              <a:t> Catheter-Associated Urinary Tract Infections </a:t>
            </a:r>
            <a:r>
              <a:rPr lang="en-US" dirty="0" smtClean="0"/>
              <a:t> is commonly  </a:t>
            </a:r>
            <a:r>
              <a:rPr lang="en-US" dirty="0"/>
              <a:t>acquired  while in the </a:t>
            </a:r>
            <a:r>
              <a:rPr lang="en-US" dirty="0" smtClean="0"/>
              <a:t>hospital.</a:t>
            </a:r>
          </a:p>
          <a:p>
            <a:r>
              <a:rPr lang="en-US" dirty="0" smtClean="0"/>
              <a:t>It </a:t>
            </a:r>
            <a:r>
              <a:rPr lang="en-US" dirty="0"/>
              <a:t>occurs due to the use of an indwelling urinary </a:t>
            </a:r>
            <a:r>
              <a:rPr lang="en-US" dirty="0" smtClean="0"/>
              <a:t>catheter</a:t>
            </a:r>
            <a:endParaRPr lang="en-US" dirty="0"/>
          </a:p>
          <a:p>
            <a:r>
              <a:rPr lang="en-US" dirty="0"/>
              <a:t>These </a:t>
            </a:r>
            <a:r>
              <a:rPr lang="en-US" dirty="0" smtClean="0"/>
              <a:t>infections </a:t>
            </a:r>
            <a:r>
              <a:rPr lang="en-US" dirty="0"/>
              <a:t>lead to numerous medical complications resulting in extended hospital stays and poor patient outcomes and are estimated to cause over 13,000 deaths each year. (Letica-</a:t>
            </a:r>
            <a:r>
              <a:rPr lang="en-US" dirty="0" err="1"/>
              <a:t>Kriegel</a:t>
            </a:r>
            <a:r>
              <a:rPr lang="en-US" dirty="0"/>
              <a:t> et al., 2019) </a:t>
            </a:r>
          </a:p>
          <a:p>
            <a:r>
              <a:rPr lang="en-US" dirty="0"/>
              <a:t>Patients with symptomatic UTIs typically present with fever, chills, urinary urgency, suprapubic tenderness, costovertebral angle tenderness, flank pain, altered mental status (especially in those older than 65), hypotension, and potentially, evidence of systemic inflammatory response syndrome (SIRS) (Clarke et al., 2019, p. 554)</a:t>
            </a:r>
          </a:p>
        </p:txBody>
      </p:sp>
    </p:spTree>
    <p:extLst>
      <p:ext uri="{BB962C8B-B14F-4D97-AF65-F5344CB8AC3E}">
        <p14:creationId xmlns:p14="http://schemas.microsoft.com/office/powerpoint/2010/main" val="577524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7B3698-9646-4167-92A5-D55793C22E58}"/>
              </a:ext>
            </a:extLst>
          </p:cNvPr>
          <p:cNvSpPr>
            <a:spLocks noGrp="1"/>
          </p:cNvSpPr>
          <p:nvPr>
            <p:ph type="title"/>
          </p:nvPr>
        </p:nvSpPr>
        <p:spPr>
          <a:xfrm>
            <a:off x="198783" y="365125"/>
            <a:ext cx="11635408" cy="1325563"/>
          </a:xfrm>
        </p:spPr>
        <p:txBody>
          <a:bodyPr/>
          <a:lstStyle/>
          <a:p>
            <a:pPr algn="ctr"/>
            <a:r>
              <a:rPr lang="en-US" b="1" dirty="0"/>
              <a:t>Define the applicable work setting. </a:t>
            </a:r>
            <a:endParaRPr lang="en-US" dirty="0"/>
          </a:p>
        </p:txBody>
      </p:sp>
      <p:sp>
        <p:nvSpPr>
          <p:cNvPr id="3" name="Content Placeholder 2">
            <a:extLst>
              <a:ext uri="{FF2B5EF4-FFF2-40B4-BE49-F238E27FC236}">
                <a16:creationId xmlns:a16="http://schemas.microsoft.com/office/drawing/2014/main" xmlns="" id="{4510AC4C-1D40-4605-BA87-7E3A11D5FA2E}"/>
              </a:ext>
            </a:extLst>
          </p:cNvPr>
          <p:cNvSpPr>
            <a:spLocks noGrp="1"/>
          </p:cNvSpPr>
          <p:nvPr>
            <p:ph idx="1"/>
          </p:nvPr>
        </p:nvSpPr>
        <p:spPr>
          <a:xfrm>
            <a:off x="198783" y="1690688"/>
            <a:ext cx="11847443" cy="5167311"/>
          </a:xfrm>
        </p:spPr>
        <p:txBody>
          <a:bodyPr>
            <a:normAutofit/>
          </a:bodyPr>
          <a:lstStyle/>
          <a:p>
            <a:r>
              <a:rPr lang="en-US" dirty="0"/>
              <a:t>The applicable work setting, or organization would mainly be hospitals but, home health agencies and palliative/hospice care agencies would also be applicable to this problem with Catheter Associated Urinary Tract Infections. </a:t>
            </a:r>
          </a:p>
          <a:p>
            <a:r>
              <a:rPr lang="en-US" dirty="0"/>
              <a:t> The inpatient services provided include Burn Center, Intensive Care, Oncology, OB/GYN, Surgery, Med/Surg units, Telemetry, Ortho/Neuro services, Emergency Department, Rehabilitation and Heart and Vascular services.</a:t>
            </a:r>
          </a:p>
          <a:p>
            <a:r>
              <a:rPr lang="en-US" dirty="0"/>
              <a:t> All the inpatient services may have to implement using foley catheters for patient care depending on the individual patient’s situation.</a:t>
            </a:r>
          </a:p>
          <a:p>
            <a:r>
              <a:rPr lang="en-US" dirty="0"/>
              <a:t>Resources available for Baton Rouge General Bluebonnet include a large and vast number of employees, a large human resources department, educational programs and classes for patients, support meetings for patients, home health services, palliative care, robotic assisted surgeries, and a leadership team made up of administrators, physicians, and trustees that actively collaborate with over 3,500 other individuals who all work together for the Baton Rouge community</a:t>
            </a:r>
          </a:p>
          <a:p>
            <a:endParaRPr lang="en-US" dirty="0"/>
          </a:p>
        </p:txBody>
      </p:sp>
    </p:spTree>
    <p:extLst>
      <p:ext uri="{BB962C8B-B14F-4D97-AF65-F5344CB8AC3E}">
        <p14:creationId xmlns:p14="http://schemas.microsoft.com/office/powerpoint/2010/main" val="1769979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813A9F-8530-4687-8104-2C41647C7F53}"/>
              </a:ext>
            </a:extLst>
          </p:cNvPr>
          <p:cNvSpPr>
            <a:spLocks noGrp="1"/>
          </p:cNvSpPr>
          <p:nvPr>
            <p:ph type="title"/>
          </p:nvPr>
        </p:nvSpPr>
        <p:spPr>
          <a:xfrm>
            <a:off x="185529" y="145775"/>
            <a:ext cx="11794435" cy="1007164"/>
          </a:xfrm>
        </p:spPr>
        <p:txBody>
          <a:bodyPr/>
          <a:lstStyle/>
          <a:p>
            <a:pPr algn="ctr"/>
            <a:r>
              <a:rPr lang="en-US" b="1" dirty="0"/>
              <a:t>Process of the target problem. </a:t>
            </a:r>
            <a:endParaRPr lang="en-US" dirty="0"/>
          </a:p>
        </p:txBody>
      </p:sp>
      <p:sp>
        <p:nvSpPr>
          <p:cNvPr id="3" name="Content Placeholder 2">
            <a:extLst>
              <a:ext uri="{FF2B5EF4-FFF2-40B4-BE49-F238E27FC236}">
                <a16:creationId xmlns:a16="http://schemas.microsoft.com/office/drawing/2014/main" xmlns="" id="{7B80A03A-CE59-4F6E-BA29-B2051FADE2E3}"/>
              </a:ext>
            </a:extLst>
          </p:cNvPr>
          <p:cNvSpPr>
            <a:spLocks noGrp="1"/>
          </p:cNvSpPr>
          <p:nvPr>
            <p:ph idx="1"/>
          </p:nvPr>
        </p:nvSpPr>
        <p:spPr>
          <a:xfrm>
            <a:off x="185529" y="1404730"/>
            <a:ext cx="11794435" cy="5307495"/>
          </a:xfrm>
        </p:spPr>
        <p:txBody>
          <a:bodyPr/>
          <a:lstStyle/>
          <a:p>
            <a:r>
              <a:rPr lang="en-US" sz="2400" dirty="0"/>
              <a:t>Anyone with a long-term indwelling catheter is at risk for developing a urinary tract infection.</a:t>
            </a:r>
          </a:p>
          <a:p>
            <a:r>
              <a:rPr lang="en-US" sz="2400" dirty="0"/>
              <a:t> A catheter-associated urinary tract infection (CAUTI) emerges when germs enter the urinary tract via a urinary catheter, leading to infection.</a:t>
            </a:r>
          </a:p>
          <a:p>
            <a:r>
              <a:rPr lang="en-US" sz="2400" dirty="0"/>
              <a:t> CAUTIs remain one of the most common hospital-acquired infections (HAIs) accounting for prolonged hospital stay and increased healthcare costs.</a:t>
            </a:r>
          </a:p>
          <a:p>
            <a:r>
              <a:rPr lang="en-US" sz="2400" dirty="0"/>
              <a:t> The longer the individual keeps the catheter the higher the risk of an infection. </a:t>
            </a:r>
          </a:p>
          <a:p>
            <a:r>
              <a:rPr lang="en-US" sz="2400" dirty="0"/>
              <a:t>These infections can lead to significant healthcare problems and even death. Some patients have chronic problems and may have a need for long term catheter placement while others may use it temporary.</a:t>
            </a:r>
          </a:p>
          <a:p>
            <a:endParaRPr lang="en-US" dirty="0"/>
          </a:p>
        </p:txBody>
      </p:sp>
    </p:spTree>
    <p:extLst>
      <p:ext uri="{BB962C8B-B14F-4D97-AF65-F5344CB8AC3E}">
        <p14:creationId xmlns:p14="http://schemas.microsoft.com/office/powerpoint/2010/main" val="2121401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55E2420-F00D-474B-847C-6237B4C440D8}"/>
              </a:ext>
            </a:extLst>
          </p:cNvPr>
          <p:cNvSpPr>
            <a:spLocks noGrp="1"/>
          </p:cNvSpPr>
          <p:nvPr>
            <p:ph idx="1"/>
          </p:nvPr>
        </p:nvSpPr>
        <p:spPr>
          <a:xfrm>
            <a:off x="304800" y="159026"/>
            <a:ext cx="11728174" cy="6493565"/>
          </a:xfrm>
        </p:spPr>
        <p:txBody>
          <a:bodyPr/>
          <a:lstStyle/>
          <a:p>
            <a:r>
              <a:rPr lang="en-US" sz="2400" dirty="0"/>
              <a:t>Appropriate indications for foley use are end of life comfort measures, urinary retention, or peri-operative needs just to name a few </a:t>
            </a:r>
            <a:r>
              <a:rPr lang="en-US" sz="2400" dirty="0">
                <a:effectLst/>
              </a:rPr>
              <a:t> </a:t>
            </a:r>
            <a:r>
              <a:rPr lang="en-US" sz="2400" dirty="0"/>
              <a:t> Need 	a reference citation. </a:t>
            </a:r>
          </a:p>
          <a:p>
            <a:r>
              <a:rPr lang="en-US" sz="2400" dirty="0"/>
              <a:t>As a nurse it is imperative that we maintain sterile technique while inserting the foley and also provide patient education on preventing catheter associated urinary tract infections and removing the catheter as soon as time permits.</a:t>
            </a:r>
          </a:p>
          <a:p>
            <a:r>
              <a:rPr lang="en-US" sz="2400" dirty="0"/>
              <a:t> It is important as healthcare workers to know the reason a patient has a foley, when the foley was placed and remove the foley as soon as it is permitted. Foleys are not used for convivence  purposes.</a:t>
            </a:r>
            <a:r>
              <a:rPr lang="en-US" sz="2400" dirty="0">
                <a:effectLst/>
              </a:rPr>
              <a:t> </a:t>
            </a:r>
          </a:p>
          <a:p>
            <a:r>
              <a:rPr lang="en-US" sz="2400" dirty="0"/>
              <a:t>Patients should be taught the proper care of their foley. </a:t>
            </a:r>
          </a:p>
          <a:p>
            <a:r>
              <a:rPr lang="en-US" sz="2400" dirty="0"/>
              <a:t>It is important to provide teaching to educate patients on how to care for the existing foley. Some patient teachings are to always keep foley tubing straight, keep bag below knee as this will help with draining.</a:t>
            </a:r>
          </a:p>
          <a:p>
            <a:endParaRPr lang="en-US" dirty="0"/>
          </a:p>
        </p:txBody>
      </p:sp>
    </p:spTree>
    <p:extLst>
      <p:ext uri="{BB962C8B-B14F-4D97-AF65-F5344CB8AC3E}">
        <p14:creationId xmlns:p14="http://schemas.microsoft.com/office/powerpoint/2010/main" val="2827038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2B3ADC-9458-42E9-AE79-918CF620C093}"/>
              </a:ext>
            </a:extLst>
          </p:cNvPr>
          <p:cNvSpPr>
            <a:spLocks noGrp="1"/>
          </p:cNvSpPr>
          <p:nvPr>
            <p:ph type="title"/>
          </p:nvPr>
        </p:nvSpPr>
        <p:spPr>
          <a:xfrm>
            <a:off x="646111" y="452718"/>
            <a:ext cx="9404723" cy="1020482"/>
          </a:xfrm>
        </p:spPr>
        <p:txBody>
          <a:bodyPr/>
          <a:lstStyle/>
          <a:p>
            <a:pPr algn="ctr"/>
            <a:r>
              <a:rPr lang="en-US" b="1" dirty="0"/>
              <a:t>References</a:t>
            </a:r>
          </a:p>
        </p:txBody>
      </p:sp>
      <p:sp>
        <p:nvSpPr>
          <p:cNvPr id="3" name="Content Placeholder 2">
            <a:extLst>
              <a:ext uri="{FF2B5EF4-FFF2-40B4-BE49-F238E27FC236}">
                <a16:creationId xmlns:a16="http://schemas.microsoft.com/office/drawing/2014/main" xmlns="" id="{26AED2FE-FF0F-447E-AC67-0937B33F4004}"/>
              </a:ext>
            </a:extLst>
          </p:cNvPr>
          <p:cNvSpPr>
            <a:spLocks noGrp="1"/>
          </p:cNvSpPr>
          <p:nvPr>
            <p:ph idx="1"/>
          </p:nvPr>
        </p:nvSpPr>
        <p:spPr>
          <a:xfrm>
            <a:off x="185530" y="1825624"/>
            <a:ext cx="11168270" cy="4879975"/>
          </a:xfrm>
        </p:spPr>
        <p:txBody>
          <a:bodyPr>
            <a:normAutofit lnSpcReduction="10000"/>
          </a:bodyPr>
          <a:lstStyle/>
          <a:p>
            <a:r>
              <a:rPr lang="en-US" dirty="0"/>
              <a:t>Au, A. G., </a:t>
            </a:r>
            <a:r>
              <a:rPr lang="en-US" dirty="0" err="1"/>
              <a:t>Shurraw</a:t>
            </a:r>
            <a:r>
              <a:rPr lang="en-US" dirty="0"/>
              <a:t>, S., Hoang, H., Wang, S., &amp; Wang, X. (2020). Effectiveness of a simple intervention for prevention of catheter-associated urinary tract infections on a medical hospital unit. </a:t>
            </a:r>
            <a:r>
              <a:rPr lang="en-US" i="1" dirty="0"/>
              <a:t>Journal of Infection Prevention</a:t>
            </a:r>
            <a:r>
              <a:rPr lang="en-US" dirty="0"/>
              <a:t>, </a:t>
            </a:r>
            <a:r>
              <a:rPr lang="en-US" i="1" dirty="0"/>
              <a:t>21</a:t>
            </a:r>
            <a:r>
              <a:rPr lang="en-US" dirty="0"/>
              <a:t>(6), 221–227.  </a:t>
            </a:r>
            <a:r>
              <a:rPr lang="en-US" u="sng" dirty="0">
                <a:hlinkClick r:id="rId2"/>
              </a:rPr>
              <a:t>https://doi.org/10.1177/1757177420939242</a:t>
            </a:r>
            <a:r>
              <a:rPr lang="en-US" dirty="0"/>
              <a:t> </a:t>
            </a:r>
          </a:p>
          <a:p>
            <a:r>
              <a:rPr lang="en-US" dirty="0"/>
              <a:t>Letica-</a:t>
            </a:r>
            <a:r>
              <a:rPr lang="en-US" dirty="0" err="1"/>
              <a:t>Kriegel</a:t>
            </a:r>
            <a:r>
              <a:rPr lang="en-US" dirty="0"/>
              <a:t>, A. S., </a:t>
            </a:r>
            <a:r>
              <a:rPr lang="en-US" dirty="0" err="1"/>
              <a:t>Salmasian</a:t>
            </a:r>
            <a:r>
              <a:rPr lang="en-US" dirty="0"/>
              <a:t>, H., </a:t>
            </a:r>
            <a:r>
              <a:rPr lang="en-US" dirty="0" err="1"/>
              <a:t>Vawdrey</a:t>
            </a:r>
            <a:r>
              <a:rPr lang="en-US" dirty="0"/>
              <a:t>, D. K., </a:t>
            </a:r>
            <a:r>
              <a:rPr lang="en-US" dirty="0" err="1"/>
              <a:t>Youngerman</a:t>
            </a:r>
            <a:r>
              <a:rPr lang="en-US" dirty="0"/>
              <a:t>, B. E., Green, R. A., </a:t>
            </a:r>
            <a:r>
              <a:rPr lang="en-US" dirty="0" err="1"/>
              <a:t>Furuya</a:t>
            </a:r>
            <a:r>
              <a:rPr lang="en-US" dirty="0"/>
              <a:t>, E. Y., Calfee, D. P., &amp; </a:t>
            </a:r>
            <a:r>
              <a:rPr lang="en-US" dirty="0" err="1"/>
              <a:t>Perotte</a:t>
            </a:r>
            <a:r>
              <a:rPr lang="en-US" dirty="0"/>
              <a:t>, R. (2019). Identifying the risk factors for catheter-associated urinary tract infections: a large cross-sectional study of six hospitals. </a:t>
            </a:r>
            <a:r>
              <a:rPr lang="en-US" i="1" dirty="0"/>
              <a:t>BMJ Open</a:t>
            </a:r>
            <a:r>
              <a:rPr lang="en-US" dirty="0"/>
              <a:t>, </a:t>
            </a:r>
            <a:r>
              <a:rPr lang="en-US" i="1" dirty="0"/>
              <a:t>9</a:t>
            </a:r>
            <a:r>
              <a:rPr lang="en-US" dirty="0"/>
              <a:t>(2), e022137. </a:t>
            </a:r>
            <a:r>
              <a:rPr lang="en-US" u="sng" dirty="0">
                <a:hlinkClick r:id="rId3"/>
              </a:rPr>
              <a:t>https://doi.org/10.1136/bmjopen-2018-022137</a:t>
            </a:r>
            <a:r>
              <a:rPr lang="en-US" dirty="0"/>
              <a:t> </a:t>
            </a:r>
          </a:p>
          <a:p>
            <a:pPr fontAlgn="base"/>
            <a:r>
              <a:rPr lang="en-US" dirty="0"/>
              <a:t>Clarke, K., Hall, C. L., Wiley, Z., </a:t>
            </a:r>
            <a:r>
              <a:rPr lang="en-US" dirty="0" err="1"/>
              <a:t>Tejedor</a:t>
            </a:r>
            <a:r>
              <a:rPr lang="en-US" dirty="0"/>
              <a:t>, S. C., Kim, J. S., </a:t>
            </a:r>
            <a:r>
              <a:rPr lang="en-US" dirty="0" err="1"/>
              <a:t>Reif</a:t>
            </a:r>
            <a:r>
              <a:rPr lang="en-US" dirty="0"/>
              <a:t>, L., Witt, L., &amp; Jacob, J. T. (2019). Catheter-Associated Urinary Tract Infections in Adults: Diagnosis, Treatment, and Prevention. </a:t>
            </a:r>
            <a:r>
              <a:rPr lang="en-US" i="1" dirty="0"/>
              <a:t>Journal of Hospital Medicine</a:t>
            </a:r>
            <a:r>
              <a:rPr lang="en-US" dirty="0"/>
              <a:t>, </a:t>
            </a:r>
            <a:r>
              <a:rPr lang="en-US" i="1" dirty="0"/>
              <a:t>15</a:t>
            </a:r>
            <a:r>
              <a:rPr lang="en-US" dirty="0"/>
              <a:t>(9), 552–556. </a:t>
            </a:r>
          </a:p>
          <a:p>
            <a:pPr fontAlgn="base"/>
            <a:r>
              <a:rPr lang="en-US" u="sng" dirty="0">
                <a:hlinkClick r:id="rId4"/>
              </a:rPr>
              <a:t>https://doi.org/10.12788/jhm.3292</a:t>
            </a:r>
            <a:r>
              <a:rPr lang="en-US" dirty="0"/>
              <a:t> </a:t>
            </a:r>
          </a:p>
          <a:p>
            <a:r>
              <a:rPr lang="en-US" dirty="0"/>
              <a:t>Centers for Medicare and Medicaid Services. (2020, February 11). </a:t>
            </a:r>
            <a:r>
              <a:rPr lang="en-US" i="1" dirty="0"/>
              <a:t>HCAHPS: Patients' Perspectives of Care Survey</a:t>
            </a:r>
            <a:r>
              <a:rPr lang="en-US" dirty="0"/>
              <a:t>. </a:t>
            </a:r>
            <a:r>
              <a:rPr lang="en-US" u="sng" dirty="0">
                <a:hlinkClick r:id="rId5"/>
              </a:rPr>
              <a:t>https://www.cms.gov/Medicare/Quality-Initiatives-Patient-Assessment-Instruments/HospitalQualityInits/HospitalHCAHPS</a:t>
            </a:r>
            <a:endParaRPr lang="en-US" dirty="0"/>
          </a:p>
          <a:p>
            <a:endParaRPr lang="en-US" dirty="0"/>
          </a:p>
        </p:txBody>
      </p:sp>
    </p:spTree>
    <p:extLst>
      <p:ext uri="{BB962C8B-B14F-4D97-AF65-F5344CB8AC3E}">
        <p14:creationId xmlns:p14="http://schemas.microsoft.com/office/powerpoint/2010/main" val="31912543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178</TotalTime>
  <Words>729</Words>
  <Application>Microsoft Office PowerPoint</Application>
  <PresentationFormat>Custom</PresentationFormat>
  <Paragraphs>49</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Ion</vt:lpstr>
      <vt:lpstr>PowerPoint Presentation</vt:lpstr>
      <vt:lpstr>Identification of problem </vt:lpstr>
      <vt:lpstr>Define the applicable work setting. </vt:lpstr>
      <vt:lpstr>Process of the target problem. </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dc:creator>
  <cp:lastModifiedBy>user 1</cp:lastModifiedBy>
  <cp:revision>13</cp:revision>
  <dcterms:created xsi:type="dcterms:W3CDTF">2021-04-28T06:11:54Z</dcterms:created>
  <dcterms:modified xsi:type="dcterms:W3CDTF">2021-04-28T12:53:33Z</dcterms:modified>
</cp:coreProperties>
</file>